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66" r:id="rId1"/>
    <p:sldMasterId id="2147483867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4780"/>
    <p:restoredTop sz="96433"/>
  </p:normalViewPr>
  <p:slideViewPr>
    <p:cSldViewPr snapToGrid="0" snapToObjects="1">
      <p:cViewPr>
        <p:scale>
          <a:sx n="123" d="100"/>
          <a:sy n="123" d="100"/>
        </p:scale>
        <p:origin x="-126" y="150"/>
      </p:cViewPr>
      <p:guideLst>
        <p:guide pos="3836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2266" y="72"/>
      </p:cViewPr>
      <p:guideLst>
        <p:guide pos="3836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3D3551B-4342-4390-915E-8C9F8CBF86F2}" type="datetime1">
              <a:rPr lang="ru-RU"/>
              <a:pPr lvl="0">
                <a:defRPr/>
              </a:pPr>
              <a:t>19-12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B1B4F76-9B05-4F12-BC35-5F054D4AB2B2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01DF2CA-16AC-4A6F-BA76-83467214A317}" type="datetime1">
              <a:rPr lang="ru-RU"/>
              <a:pPr lvl="0">
                <a:defRPr/>
              </a:pPr>
              <a:t>19-12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ru-RU"/>
              <a:t>Образец текста</a:t>
            </a:r>
            <a:endParaRPr lang="ru-RU"/>
          </a:p>
          <a:p>
            <a:pPr lvl="1">
              <a:defRPr/>
            </a:pPr>
            <a:r>
              <a:rPr lang="ru-RU"/>
              <a:t>Второй уровень</a:t>
            </a:r>
            <a:endParaRPr lang="ru-RU"/>
          </a:p>
          <a:p>
            <a:pPr lvl="2">
              <a:defRPr/>
            </a:pPr>
            <a:r>
              <a:rPr lang="ru-RU"/>
              <a:t>Третий уровень</a:t>
            </a:r>
            <a:endParaRPr lang="ru-RU"/>
          </a:p>
          <a:p>
            <a:pPr lvl="3">
              <a:defRPr/>
            </a:pPr>
            <a:r>
              <a:rPr lang="ru-RU"/>
              <a:t>Четвертый уровень</a:t>
            </a:r>
            <a:endParaRPr lang="ru-RU"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E284C95-AC36-47D7-BA46-D13F2CF6C509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E284C95-AC36-47D7-BA46-D13F2CF6C509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/>
          <p:cNvSpPr txBox="1">
            <a:spLocks/>
          </p:cNvSpPr>
          <p:nvPr>
            <p:ph type="pic"/>
          </p:nvPr>
        </p:nvSpPr>
        <p:spPr>
          <a:xfrm rot="0">
            <a:off x="0" y="0"/>
            <a:ext cx="12192635" cy="686244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/>
          <p:cNvSpPr txBox="1">
            <a:spLocks/>
          </p:cNvSpPr>
          <p:nvPr>
            <p:ph type="pic"/>
          </p:nvPr>
        </p:nvSpPr>
        <p:spPr>
          <a:xfrm rot="0">
            <a:off x="0" y="0"/>
            <a:ext cx="12192635" cy="686244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 rot="0">
            <a:off x="5787390" y="0"/>
            <a:ext cx="6405245" cy="68586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0">
            <a:off x="11323955" y="1180465"/>
            <a:ext cx="589280" cy="3702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Lato" charset="0"/>
                <a:ea typeface="Lato" charset="0"/>
              </a:rPr>
              <a:t>0</a:t>
            </a:r>
            <a:fld id="{B9320F77-B9A0-41C5-862A-B4B631284C64}" type="slidenum">
              <a:rPr lang="en-US" altLang="ko-KR" sz="1800" cap="none" dirty="0" smtClean="0" b="1" strike="noStrike">
                <a:solidFill>
                  <a:schemeClr val="tx1"/>
                </a:solidFill>
                <a:latin typeface="Lato" charset="0"/>
                <a:ea typeface="Lato" charset="0"/>
              </a:rPr>
              <a:t>‹#›</a:t>
            </a:fld>
          </a:p>
        </p:txBody>
      </p:sp>
      <p:cxnSp>
        <p:nvCxnSpPr>
          <p:cNvPr id="4" name="도형 3"/>
          <p:cNvCxnSpPr/>
          <p:nvPr/>
        </p:nvCxnSpPr>
        <p:spPr>
          <a:xfrm rot="0" flipH="1">
            <a:off x="11547475" y="1717040"/>
            <a:ext cx="3810" cy="473075"/>
          </a:xfrm>
          <a:prstGeom prst="line"/>
          <a:ln w="19050" cap="flat" cmpd="sng">
            <a:solidFill>
              <a:schemeClr val="bg2">
                <a:lumMod val="10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865370" y="1549400"/>
            <a:ext cx="1889760" cy="37090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</a:p>
        </p:txBody>
      </p:sp>
      <p:sp>
        <p:nvSpPr>
          <p:cNvPr id="10" name="그림 개체 틀 9"/>
          <p:cNvSpPr txBox="1">
            <a:spLocks/>
          </p:cNvSpPr>
          <p:nvPr>
            <p:ph type="pic"/>
          </p:nvPr>
        </p:nvSpPr>
        <p:spPr>
          <a:xfrm rot="0">
            <a:off x="6744970" y="1549400"/>
            <a:ext cx="1889760" cy="37090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</a:p>
        </p:txBody>
      </p:sp>
      <p:sp>
        <p:nvSpPr>
          <p:cNvPr id="11" name="그림 개체 틀 10"/>
          <p:cNvSpPr txBox="1">
            <a:spLocks/>
          </p:cNvSpPr>
          <p:nvPr>
            <p:ph type="pic"/>
          </p:nvPr>
        </p:nvSpPr>
        <p:spPr>
          <a:xfrm rot="0">
            <a:off x="8634095" y="1549400"/>
            <a:ext cx="1889760" cy="37090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0"/>
          <p:cNvSpPr>
            <a:spLocks/>
          </p:cNvSpPr>
          <p:nvPr/>
        </p:nvSpPr>
        <p:spPr>
          <a:xfrm rot="0">
            <a:off x="11323955" y="1180465"/>
            <a:ext cx="589280" cy="3702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Lato" charset="0"/>
                <a:ea typeface="Lato" charset="0"/>
              </a:rPr>
              <a:t>0</a:t>
            </a:r>
            <a:fld id="{B9320F77-B9A0-41C5-862A-B4B631284C64}" type="slidenum">
              <a:rPr lang="en-US" altLang="ko-KR" sz="1800" cap="none" dirty="0" smtClean="0" b="1" strike="noStrike">
                <a:solidFill>
                  <a:schemeClr val="tx1"/>
                </a:solidFill>
                <a:latin typeface="Lato" charset="0"/>
                <a:ea typeface="Lato" charset="0"/>
              </a:rPr>
              <a:t>‹#›</a:t>
            </a:fld>
          </a:p>
        </p:txBody>
      </p:sp>
      <p:cxnSp>
        <p:nvCxnSpPr>
          <p:cNvPr id="17" name="도형 16"/>
          <p:cNvCxnSpPr/>
          <p:nvPr/>
        </p:nvCxnSpPr>
        <p:spPr>
          <a:xfrm rot="0" flipH="1">
            <a:off x="11547475" y="1717040"/>
            <a:ext cx="3810" cy="473075"/>
          </a:xfrm>
          <a:prstGeom prst="line"/>
          <a:ln w="19050" cap="flat" cmpd="sng">
            <a:solidFill>
              <a:schemeClr val="bg2">
                <a:lumMod val="10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slideLayout" Target="../slideLayouts/slideLayout6.xml"  /><Relationship Id="rId3" Type="http://schemas.openxmlformats.org/officeDocument/2006/relationships/slideLayout" Target="../slideLayouts/slideLayout7.xml"  /><Relationship Id="rId4" Type="http://schemas.openxmlformats.org/officeDocument/2006/relationships/slideLayout" Target="../slideLayouts/slideLayout8.xml"  /><Relationship Id="rId5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19.12.2018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Calibri Light" charset="0"/>
                <a:ea typeface="Calibri Light" charset="0"/>
              </a:rPr>
              <a:t>Образец заголовка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Calibri" charset="0"/>
                <a:ea typeface="Calibri" charset="0"/>
              </a:rPr>
              <a:t>Образец текста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Calibri" charset="0"/>
                <a:ea typeface="Calibri" charset="0"/>
              </a:rPr>
              <a:t>Второй уровень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Calibri" charset="0"/>
                <a:ea typeface="Calibri" charset="0"/>
              </a:rPr>
              <a:t>Третий уровень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Четвертый уровень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Пятый уровень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ru-RU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04.12.2017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 ?><Relationships xmlns="http://schemas.openxmlformats.org/package/2006/relationships"><Relationship Id="rId2" Type="http://schemas.openxmlformats.org/officeDocument/2006/relationships/notesSlide" Target="../notesSlides/notesSlide1.xml"  /><Relationship Id="rId4" Type="http://schemas.openxmlformats.org/officeDocument/2006/relationships/image" Target="../media/image1.jpeg"  /><Relationship Id="rId5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2" Type="http://schemas.openxmlformats.org/officeDocument/2006/relationships/image" Target="../media/image6.png"  /><Relationship Id="rId3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2" Type="http://schemas.openxmlformats.org/officeDocument/2006/relationships/image" Target="../media/image10.png"  /><Relationship Id="rId3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2" Type="http://schemas.openxmlformats.org/officeDocument/2006/relationships/image" Target="../media/image11.png"  /><Relationship Id="rId3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2" Type="http://schemas.openxmlformats.org/officeDocument/2006/relationships/image" Target="../media/image12.png"  /><Relationship Id="rId3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2" Type="http://schemas.openxmlformats.org/officeDocument/2006/relationships/image" Target="../media/image13.png"  /><Relationship Id="rId3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2" Type="http://schemas.openxmlformats.org/officeDocument/2006/relationships/image" Target="../media/image14.png"  /><Relationship Id="rId3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2" Type="http://schemas.openxmlformats.org/officeDocument/2006/relationships/image" Target="../media/image15.png"  /><Relationship Id="rId3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2" Type="http://schemas.openxmlformats.org/officeDocument/2006/relationships/image" Target="../media/image16.png"  /><Relationship Id="rId3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2" Type="http://schemas.openxmlformats.org/officeDocument/2006/relationships/image" Target="../media/image17.png"  /><Relationship Id="rId3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2" Type="http://schemas.openxmlformats.org/officeDocument/2006/relationships/image" Target="../media/image18.png"  /><Relationship Id="rId3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2" Type="http://schemas.openxmlformats.org/officeDocument/2006/relationships/image" Target="../media/image19.png"  /><Relationship Id="rId3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2" Type="http://schemas.openxmlformats.org/officeDocument/2006/relationships/image" Target="../media/image20.png"  /><Relationship Id="rId3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2" Type="http://schemas.openxmlformats.org/officeDocument/2006/relationships/image" Target="../media/image21.png"  /><Relationship Id="rId3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2" Type="http://schemas.openxmlformats.org/officeDocument/2006/relationships/image" Target="../media/image22.png"  /><Relationship Id="rId3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2" Type="http://schemas.openxmlformats.org/officeDocument/2006/relationships/image" Target="../media/image23.png"  /><Relationship Id="rId3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2" Type="http://schemas.openxmlformats.org/officeDocument/2006/relationships/image" Target="../media/image24.png"  /><Relationship Id="rId3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2" Type="http://schemas.openxmlformats.org/officeDocument/2006/relationships/image" Target="../media/image25.png"  /><Relationship Id="rId3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hyperlink" Target="https://youtu.be/SbegTlewLGE" TargetMode="External" /><Relationship Id="rId2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2" Type="http://schemas.openxmlformats.org/officeDocument/2006/relationships/hyperlink" Target="https://getbootstrap.com/" TargetMode="External" /><Relationship Id="rId3" Type="http://schemas.openxmlformats.org/officeDocument/2006/relationships/hyperlink" Target="https://bootsnipp.com/" TargetMode="External" /><Relationship Id="rId4" Type="http://schemas.openxmlformats.org/officeDocument/2006/relationships/hyperlink" Target="https://startbootstrap.com/" TargetMode="External" /><Relationship Id="rId5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slideLayout" Target="../slideLayouts/slideLayout6.xml"  /></Relationships>
</file>

<file path=ppt/slides/_rels/slide5.xml.rels><?xml version="1.0" encoding="UTF-8" standalone="yes" ?><Relationships xmlns="http://schemas.openxmlformats.org/package/2006/relationships"><Relationship Id="rId2" Type="http://schemas.openxmlformats.org/officeDocument/2006/relationships/image" Target="../media/image5.jpeg"  /><Relationship Id="rId3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0"/>
            <a:ext cx="96894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/>
          <p:cNvSpPr>
            <a:spLocks/>
          </p:cNvSpPr>
          <p:nvPr/>
        </p:nvSpPr>
        <p:spPr>
          <a:xfrm rot="0">
            <a:off x="-3175" y="-1270"/>
            <a:ext cx="12192635" cy="6862445"/>
          </a:xfrm>
          <a:prstGeom prst="rect"/>
          <a:solidFill>
            <a:schemeClr val="bg2">
              <a:lumMod val="25000"/>
              <a:alpha val="7182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7" name="Заголовок 1"/>
          <p:cNvSpPr txBox="1"/>
          <p:nvPr/>
        </p:nvSpPr>
        <p:spPr>
          <a:xfrm>
            <a:off x="2803525" y="2117090"/>
            <a:ext cx="6624955" cy="15709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0" indent="0" algn="ctr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100" dirty="0" smtClean="0" i="1" b="0" strike="noStrike">
                <a:solidFill>
                  <a:schemeClr val="bg1"/>
                </a:solidFill>
                <a:latin typeface="Adobe Caslon Pro" charset="0"/>
                <a:ea typeface="Adobe Caslon Pro" charset="0"/>
              </a:rPr>
              <a:t>Welcome to</a:t>
            </a:r>
            <a:endParaRPr lang="ko-KR" altLang="en-US" sz="2800" cap="none" dirty="0" smtClean="0" i="1" b="0" strike="noStrike">
              <a:solidFill>
                <a:schemeClr val="bg1"/>
              </a:solidFill>
              <a:latin typeface="Adobe Caslon Pro" charset="0"/>
              <a:ea typeface="Adobe Caslon Pro" charset="0"/>
            </a:endParaRPr>
          </a:p>
          <a:p>
            <a:pPr marL="0" indent="0" algn="ctr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spc="100" dirty="0" smtClean="0" b="1" strike="noStrike">
                <a:solidFill>
                  <a:schemeClr val="bg1"/>
                </a:solidFill>
                <a:latin typeface="Lato" charset="0"/>
                <a:ea typeface="Lato" charset="0"/>
              </a:rPr>
              <a:t>영화를</a:t>
            </a:r>
            <a:r>
              <a:rPr lang="en-US" altLang="ko-KR" sz="7200" cap="none" spc="100" dirty="0" smtClean="0" b="1" strike="noStrike">
                <a:solidFill>
                  <a:schemeClr val="bg1"/>
                </a:solidFill>
                <a:latin typeface="Poppins SemiBold" charset="0"/>
                <a:ea typeface="Poppins SemiBold" charset="0"/>
              </a:rPr>
              <a:t> </a:t>
            </a:r>
            <a:r>
              <a:rPr lang="en-US" altLang="ko-KR" sz="7200" cap="none" spc="100" dirty="0" smtClean="0" b="1" strike="noStrike">
                <a:solidFill>
                  <a:schemeClr val="bg1"/>
                </a:solidFill>
                <a:latin typeface="Lato" charset="0"/>
                <a:ea typeface="Lato" charset="0"/>
              </a:rPr>
              <a:t>부탁해</a:t>
            </a:r>
            <a:endParaRPr lang="ko-KR" altLang="en-US" sz="7200" cap="none" dirty="0" smtClean="0" b="1" strike="noStrike">
              <a:solidFill>
                <a:schemeClr val="bg1"/>
              </a:solidFill>
              <a:latin typeface="Lato" charset="0"/>
              <a:ea typeface="Lato" charset="0"/>
            </a:endParaRPr>
          </a:p>
          <a:p>
            <a:pPr marL="0" indent="0" algn="ctr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cap="none" dirty="0" smtClean="0" b="1" strike="noStrike">
              <a:solidFill>
                <a:schemeClr val="tx1"/>
              </a:solidFill>
              <a:latin typeface="Nixie" charset="0"/>
              <a:ea typeface="Nixie" charset="0"/>
            </a:endParaRPr>
          </a:p>
        </p:txBody>
      </p:sp>
      <p:sp>
        <p:nvSpPr>
          <p:cNvPr id="8" name="Подзаголовок 2"/>
          <p:cNvSpPr txBox="1"/>
          <p:nvPr/>
        </p:nvSpPr>
        <p:spPr>
          <a:xfrm>
            <a:off x="2981325" y="4651375"/>
            <a:ext cx="6268720" cy="11525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/>
              <a:buNone/>
              <a:defRPr/>
            </a:pPr>
            <a:endParaRPr lang="ko-KR" altLang="en-US" sz="1300" b="0" spc="300">
              <a:solidFill>
                <a:schemeClr val="bg1"/>
              </a:solidFill>
              <a:ea typeface="Karla"/>
              <a:cs typeface="Poppins"/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/>
              <a:buNone/>
              <a:defRPr/>
            </a:pPr>
            <a:r>
              <a:rPr lang="ko-KR" altLang="en-US" sz="1300" b="0" spc="300">
                <a:solidFill>
                  <a:schemeClr val="bg1"/>
                </a:solidFill>
                <a:ea typeface="Karla"/>
                <a:cs typeface="Poppins"/>
              </a:rPr>
              <a:t>컴퓨터공학전공 </a:t>
            </a:r>
            <a:r>
              <a:rPr lang="en-US" altLang="ko-KR" sz="1300" b="0" spc="300">
                <a:solidFill>
                  <a:schemeClr val="bg1"/>
                </a:solidFill>
                <a:ea typeface="Karla"/>
                <a:cs typeface="Poppins"/>
              </a:rPr>
              <a:t>20131721</a:t>
            </a:r>
            <a:r>
              <a:rPr lang="ko-KR" altLang="en-US" sz="1300" b="0" spc="300">
                <a:solidFill>
                  <a:schemeClr val="bg1"/>
                </a:solidFill>
                <a:ea typeface="Karla"/>
                <a:cs typeface="Poppins"/>
              </a:rPr>
              <a:t> 박수용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/>
              <a:buNone/>
              <a:defRPr/>
            </a:pPr>
            <a:r>
              <a:rPr lang="ko-KR" altLang="en-US" sz="1300" b="0" spc="300">
                <a:solidFill>
                  <a:schemeClr val="bg1"/>
                </a:solidFill>
                <a:ea typeface="Karla"/>
                <a:cs typeface="Poppins"/>
              </a:rPr>
              <a:t>컴퓨터공학전공 </a:t>
            </a:r>
            <a:r>
              <a:rPr lang="en-US" altLang="ko-KR" sz="1300" b="0" spc="300">
                <a:solidFill>
                  <a:schemeClr val="bg1"/>
                </a:solidFill>
                <a:ea typeface="Karla"/>
                <a:cs typeface="Poppins"/>
              </a:rPr>
              <a:t>20141722</a:t>
            </a:r>
            <a:r>
              <a:rPr lang="ko-KR" altLang="en-US" sz="1300" b="0" spc="300">
                <a:solidFill>
                  <a:schemeClr val="bg1"/>
                </a:solidFill>
                <a:ea typeface="Karla"/>
                <a:cs typeface="Poppins"/>
              </a:rPr>
              <a:t> 서정호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0" y="1160145"/>
            <a:ext cx="6458585" cy="5712460"/>
          </a:xfrm>
          <a:custGeom>
            <a:avLst/>
            <a:gdLst>
              <a:gd name="TX0" fmla="*/ 0 w 6458247"/>
              <a:gd name="TY0" fmla="*/ 5697940 h 5711589"/>
              <a:gd name="TX1" fmla="*/ 0 w 6458247"/>
              <a:gd name="TY1" fmla="*/ 0 h 5711589"/>
              <a:gd name="TX2" fmla="*/ 6458246 w 6458247"/>
              <a:gd name="TY2" fmla="*/ 5711588 h 5711589"/>
              <a:gd name="TX3" fmla="*/ 0 w 6458247"/>
              <a:gd name="TY3" fmla="*/ 5697940 h 571158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3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Calibri"/>
              <a:ea typeface="Calibri"/>
            </a:endParaRPr>
          </a:p>
        </p:txBody>
      </p:sp>
      <p:sp>
        <p:nvSpPr>
          <p:cNvPr id="12" name="Параллелограмм 11"/>
          <p:cNvSpPr/>
          <p:nvPr/>
        </p:nvSpPr>
        <p:spPr>
          <a:xfrm>
            <a:off x="-400050" y="-15240"/>
            <a:ext cx="5386070" cy="6873875"/>
          </a:xfrm>
          <a:custGeom>
            <a:avLst/>
            <a:gdLst>
              <a:gd name="TX0" fmla="*/ 24168 w 5385193"/>
              <a:gd name="TY0" fmla="*/ 6872928 h 6872929"/>
              <a:gd name="TX1" fmla="*/ 0 w 5385193"/>
              <a:gd name="TY1" fmla="*/ 0 h 6872929"/>
              <a:gd name="TX2" fmla="*/ 5385192 w 5385193"/>
              <a:gd name="TY2" fmla="*/ 0 h 6872929"/>
              <a:gd name="TX3" fmla="*/ 2633462 w 5385193"/>
              <a:gd name="TY3" fmla="*/ 6871648 h 6872929"/>
              <a:gd name="TX4" fmla="*/ 24168 w 5385193"/>
              <a:gd name="TY4" fmla="*/ 6872928 h 687292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3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2">
                  <a:lumMod val="25000"/>
                </a:schemeClr>
              </a:solidFill>
              <a:latin typeface="Calibri"/>
              <a:ea typeface="Calibri"/>
            </a:endParaRPr>
          </a:p>
        </p:txBody>
      </p:sp>
      <p:sp>
        <p:nvSpPr>
          <p:cNvPr id="54" name="Заголовок 53"/>
          <p:cNvSpPr txBox="1"/>
          <p:nvPr/>
        </p:nvSpPr>
        <p:spPr>
          <a:xfrm>
            <a:off x="262890" y="207645"/>
            <a:ext cx="4723130" cy="47371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Adobe Caslon Pro"/>
              </a:rPr>
              <a:t>2. 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홈페이지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Adobe Caslon Pro"/>
              </a:rPr>
              <a:t> 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구성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Adobe Caslon Pro"/>
              </a:rPr>
              <a:t> 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및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Adobe Caslon Pro"/>
              </a:rPr>
              <a:t> 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주요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Adobe Caslon Pro"/>
              </a:rPr>
              <a:t> </a:t>
            </a:r>
            <a:r>
              <a:rPr lang="en-US" altLang="ko-KR" sz="2400" b="1" i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기능</a:t>
            </a:r>
            <a:endParaRPr lang="en-US" altLang="ko-KR" sz="2400" b="1" i="1" strike="noStrike" cap="none" spc="1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</a:endParaRPr>
          </a:p>
          <a:p>
            <a:pPr marL="0" indent="0" algn="ctr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200" b="1" strike="noStrike" cap="none">
              <a:latin typeface="Nixie"/>
              <a:ea typeface="Nixie"/>
            </a:endParaRPr>
          </a:p>
          <a:p>
            <a:pPr marL="0" indent="0" algn="ctr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3200" b="1" strike="noStrike" cap="none">
              <a:latin typeface="Nixie"/>
              <a:ea typeface="Nixie"/>
            </a:endParaRPr>
          </a:p>
        </p:txBody>
      </p:sp>
      <p:sp>
        <p:nvSpPr>
          <p:cNvPr id="67" name="Заголовок 66"/>
          <p:cNvSpPr txBox="1"/>
          <p:nvPr/>
        </p:nvSpPr>
        <p:spPr>
          <a:xfrm>
            <a:off x="423545" y="739140"/>
            <a:ext cx="4238625" cy="62611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428625" indent="-428625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lang="en-US" altLang="ko-KR" sz="2000" b="1" strike="noStrike" cap="none" spc="10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</a:rPr>
              <a:t>영화를부탁해 전체 DB 테이블</a:t>
            </a:r>
            <a:endParaRPr lang="ko-KR" altLang="en-US" sz="2000" b="1" strike="noStrike" cap="none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24510" y="1160145"/>
            <a:ext cx="11122660" cy="7937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67"/>
          <p:cNvSpPr txBox="1">
            <a:spLocks noGrp="1"/>
          </p:cNvSpPr>
          <p:nvPr>
            <p:ph type="body" idx="1"/>
          </p:nvPr>
        </p:nvSpPr>
        <p:spPr>
          <a:xfrm>
            <a:off x="558165" y="1419225"/>
            <a:ext cx="3260090" cy="3822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3535" indent="-343535" algn="l" defTabSz="914400" ea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  <a:defRPr/>
            </a:pPr>
            <a:r>
              <a:rPr lang="en-US" altLang="ko-KR" sz="1600" b="1" strike="noStrike" cap="none">
                <a:solidFill>
                  <a:srgbClr val="000000"/>
                </a:solidFill>
                <a:latin typeface="Verdana"/>
                <a:ea typeface="Verdana"/>
              </a:rPr>
              <a:t>MOVIE </a:t>
            </a:r>
            <a:r>
              <a:rPr lang="en-US" altLang="ko-KR" sz="1600" b="1" strike="noStrike" cap="none">
                <a:solidFill>
                  <a:srgbClr val="000000"/>
                </a:solidFill>
                <a:latin typeface="굴림"/>
                <a:ea typeface="굴림"/>
              </a:rPr>
              <a:t>테이블</a:t>
            </a:r>
            <a:endParaRPr lang="ko-KR" altLang="en-US" sz="1600" b="1" strike="noStrike" cap="none">
              <a:solidFill>
                <a:srgbClr val="000000"/>
              </a:solidFill>
              <a:latin typeface="굴림"/>
              <a:ea typeface="굴림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669925" y="1878965"/>
          <a:ext cx="5164455" cy="170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1" strike="noStrike" kern="1200" cap="non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컬럼명</a:t>
                      </a:r>
                      <a:endParaRPr lang="ko-KR" altLang="en-US" sz="1800" b="1" strike="noStrike" kern="1200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1" strike="noStrike" kern="1200" cap="non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800" b="1" strike="noStrike" kern="1200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42672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movieName varchar(30) 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영화이름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imageUrl varchar(50) 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영화포스터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openDate varchar(30)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개봉일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텍스트 개체 틀 69"/>
          <p:cNvSpPr txBox="1">
            <a:spLocks noGrp="1"/>
          </p:cNvSpPr>
          <p:nvPr>
            <p:ph type="body" idx="2"/>
          </p:nvPr>
        </p:nvSpPr>
        <p:spPr>
          <a:xfrm>
            <a:off x="6212840" y="1419860"/>
            <a:ext cx="3260090" cy="3822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3535" indent="-343535" algn="l" defTabSz="914400" ea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  <a:defRPr/>
            </a:pPr>
            <a:r>
              <a:rPr lang="en-US" altLang="ko-KR" sz="1600" b="1" strike="noStrike" cap="none">
                <a:solidFill>
                  <a:srgbClr val="000000"/>
                </a:solidFill>
                <a:latin typeface="Verdana"/>
                <a:ea typeface="Verdana"/>
              </a:rPr>
              <a:t>MOVIEDETAILS </a:t>
            </a:r>
            <a:r>
              <a:rPr lang="en-US" altLang="ko-KR" sz="1600" b="1" strike="noStrike" cap="none">
                <a:solidFill>
                  <a:srgbClr val="000000"/>
                </a:solidFill>
                <a:latin typeface="굴림"/>
                <a:ea typeface="굴림"/>
              </a:rPr>
              <a:t>테이블</a:t>
            </a:r>
            <a:endParaRPr lang="ko-KR" altLang="en-US" sz="1600" b="1" strike="noStrike" cap="none">
              <a:solidFill>
                <a:srgbClr val="000000"/>
              </a:solidFill>
              <a:latin typeface="굴림"/>
              <a:ea typeface="굴림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331585" y="1895475"/>
          <a:ext cx="5628640" cy="485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510"/>
                <a:gridCol w="2437130"/>
              </a:tblGrid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1" strike="noStrike" kern="1200" cap="non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컬럼명</a:t>
                      </a:r>
                      <a:endParaRPr lang="ko-KR" altLang="en-US" sz="1800" b="1" strike="noStrike" kern="1200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1" strike="noStrike" kern="1200" cap="non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800" b="1" strike="noStrike" kern="1200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40513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MovieName varchar(50) PK 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영화이름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OpenDate varchar(30))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개봉일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MovieType varchar(30) 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영화장르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Director varchar(30)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감독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Actor varchar(100) 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배우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RunningTime varchar(20)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상영시간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AgeGrade varchar(30)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나이등급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Plot varchar(1000)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줄거리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MovieTrailer varchar(100)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예고편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PosterOne varchar(100)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스틸컷</a:t>
                      </a: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PosterTwo varchar(100)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스틸컷</a:t>
                      </a: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0170" tIns="46990" rIns="90170" bIns="46990" anchor="t" anchorCtr="0"/>
                    <a:p>
                      <a:pPr marL="0" indent="0" algn="just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PosterThree varchar(100)</a:t>
                      </a:r>
                      <a:endParaRPr lang="ko-KR" altLang="en-US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vert="horz" lIns="90170" tIns="46990" rIns="90170" bIns="46990" anchor="t" anchorCtr="0"/>
                    <a:p>
                      <a:pPr marL="0" indent="0" algn="l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스틸컷</a:t>
                      </a:r>
                      <a:r>
                        <a:rPr lang="en-US" altLang="ko-KR" sz="1800" b="0" strike="noStrike" kern="1200" cap="non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800" b="0" strike="noStrike" kern="1200" cap="non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21590" y="1138555"/>
            <a:ext cx="6459220" cy="5713095"/>
          </a:xfrm>
          <a:custGeom>
            <a:gdLst>
              <a:gd fmla="*/ 0 w 6458248" name="TX0"/>
              <a:gd fmla="*/ 5697940 h 5711590" name="TY0"/>
              <a:gd fmla="*/ 0 w 6458248" name="TX1"/>
              <a:gd fmla="*/ 0 h 5711590" name="TY1"/>
              <a:gd fmla="*/ 6458246 w 6458248" name="TX2"/>
              <a:gd fmla="*/ 5711588 h 5711590" name="TY2"/>
              <a:gd fmla="*/ 0 w 6458248" name="TX3"/>
              <a:gd fmla="*/ 5697940 h 571159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8" h="571159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274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>
            <a:off x="262890" y="207645"/>
            <a:ext cx="4723130" cy="473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 rot="0">
            <a:off x="423545" y="739140"/>
            <a:ext cx="423862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영화를부탁해 전체 DB 테이블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67"/>
          <p:cNvSpPr txBox="1">
            <a:spLocks/>
          </p:cNvSpPr>
          <p:nvPr>
            <p:ph type="body" idx="1"/>
          </p:nvPr>
        </p:nvSpPr>
        <p:spPr>
          <a:xfrm>
            <a:off x="558165" y="1419225"/>
            <a:ext cx="3260725" cy="382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343535" indent="-343535" algn="l" fontAlgn="auto" defTabSz="91440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</a:pP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Verdana" charset="0"/>
                <a:ea typeface="Verdana" charset="0"/>
              </a:rPr>
              <a:t>MOVIETHEATERS </a:t>
            </a: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굴림" charset="0"/>
                <a:ea typeface="굴림" charset="0"/>
              </a:rPr>
              <a:t>테이블</a:t>
            </a:r>
            <a:endParaRPr lang="ko-KR" altLang="en-US" sz="1600" cap="none" dirty="0" smtClean="0" b="1" strike="noStrike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669925" y="1878965"/>
          <a:ext cx="5164455" cy="34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컬럼명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movieTheatersName varchar(100)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지점명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movieName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영화명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movieShowRoom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상영관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showDay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 날짜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MhowTime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 시간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Number int(11)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 키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텍스트 개체 틀 69"/>
          <p:cNvSpPr txBox="1">
            <a:spLocks/>
          </p:cNvSpPr>
          <p:nvPr>
            <p:ph type="body" idx="2"/>
          </p:nvPr>
        </p:nvSpPr>
        <p:spPr>
          <a:xfrm rot="0">
            <a:off x="6212840" y="1419860"/>
            <a:ext cx="4700270" cy="382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343535" indent="-343535" algn="l" fontAlgn="auto" defTabSz="91440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</a:pP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Verdana" charset="0"/>
                <a:ea typeface="Verdana" charset="0"/>
              </a:rPr>
              <a:t>RESERVATIONLIST </a:t>
            </a: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굴림" charset="0"/>
                <a:ea typeface="굴림" charset="0"/>
              </a:rPr>
              <a:t>테이블</a:t>
            </a:r>
            <a:endParaRPr lang="ko-KR" altLang="en-US" sz="1600" cap="none" dirty="0" smtClean="0" b="1" strike="noStrike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324600" y="1879600"/>
          <a:ext cx="5164455" cy="494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컬럼명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userId varchar(20)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UserName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회원이름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MovieName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영화명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ShowDay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 날짜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ShowTime varchar(20)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 시간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MovieTheaterName varchar(20)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지점명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5339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ShowRoom varchar(20)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상영관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Seat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이메일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Price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좌석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TicketNumber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티켓 번호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>
            <a:off x="262890" y="207645"/>
            <a:ext cx="4723130" cy="473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 rot="0">
            <a:off x="423545" y="739140"/>
            <a:ext cx="423862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영화를부탁해 전체 DB 테이블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67"/>
          <p:cNvSpPr txBox="1">
            <a:spLocks/>
          </p:cNvSpPr>
          <p:nvPr>
            <p:ph type="body" idx="1"/>
          </p:nvPr>
        </p:nvSpPr>
        <p:spPr>
          <a:xfrm>
            <a:off x="558165" y="1419225"/>
            <a:ext cx="3260725" cy="382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343535" indent="-343535" algn="l" fontAlgn="auto" defTabSz="91440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</a:pP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Verdana" charset="0"/>
                <a:ea typeface="Verdana" charset="0"/>
              </a:rPr>
              <a:t>REVIEW </a:t>
            </a: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굴림" charset="0"/>
                <a:ea typeface="굴림" charset="0"/>
              </a:rPr>
              <a:t>테이블</a:t>
            </a:r>
            <a:endParaRPr lang="ko-KR" altLang="en-US" sz="1600" cap="none" dirty="0" smtClean="0" b="1" strike="noStrike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669925" y="1878965"/>
          <a:ext cx="5164455" cy="408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컬럼명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ReviewNo int(11) AI PK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작성자 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ReviewType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리뷰 타입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MovieName varchar(30)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영화 이름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ReviewTitle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리뷰 제목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ReviewContent varchar(1000)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리뷰 내용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4894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MovieScore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평점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ReviewDate datetime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텍스트 개체 틀 69"/>
          <p:cNvSpPr txBox="1">
            <a:spLocks/>
          </p:cNvSpPr>
          <p:nvPr>
            <p:ph type="body" idx="2"/>
          </p:nvPr>
        </p:nvSpPr>
        <p:spPr>
          <a:xfrm>
            <a:off x="6212840" y="1419860"/>
            <a:ext cx="3260725" cy="382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343535" indent="-343535" algn="l" fontAlgn="auto" defTabSz="91440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</a:pP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Verdana" charset="0"/>
                <a:ea typeface="Verdana" charset="0"/>
              </a:rPr>
              <a:t>INQUIRY </a:t>
            </a: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굴림" charset="0"/>
                <a:ea typeface="굴림" charset="0"/>
              </a:rPr>
              <a:t>테이블</a:t>
            </a:r>
            <a:endParaRPr lang="ko-KR" altLang="en-US" sz="1600" cap="none" dirty="0" smtClean="0" b="1" strike="noStrike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324600" y="1879600"/>
          <a:ext cx="516445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컬럼명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InquiryNo int(11) AI PK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문의 번호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InquiriyTitle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문의 제목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UserName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UserEmail varchar(50)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작성자 이메일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InquirDate datetime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InquiryContent varchar(1000)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문의 내용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메인화면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95" y="1517650"/>
            <a:ext cx="9663430" cy="49498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51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회원가입 및 로그인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1238250"/>
            <a:ext cx="5968365" cy="5150485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588125" y="3552190"/>
            <a:ext cx="702310" cy="3365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255" y="4060190"/>
            <a:ext cx="3578860" cy="12496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255" y="2065020"/>
            <a:ext cx="3578860" cy="1249680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96680" y="3421380"/>
            <a:ext cx="549910" cy="3924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070" y="5661025"/>
            <a:ext cx="3949700" cy="5149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mtClean="0"/>
              <a:t>로그인 후 홈페이지 이용 가능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3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아이디 </a:t>
            </a:r>
            <a:r>
              <a:rPr lang="en-US" altLang="ko-KR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/ </a:t>
            </a: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비밀번호 찾기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373505"/>
            <a:ext cx="10058400" cy="52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영화정보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70" y="1373505"/>
            <a:ext cx="8810625" cy="47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2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상세정보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85" y="1373505"/>
            <a:ext cx="9208135" cy="51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상세정보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45" y="1507490"/>
            <a:ext cx="1005840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상세정보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373505"/>
            <a:ext cx="9435465" cy="50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>
            <a:spLocks/>
          </p:cNvSpPr>
          <p:nvPr/>
        </p:nvSpPr>
        <p:spPr>
          <a:xfrm rot="0">
            <a:off x="3810" y="-635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13" name="Заголовок 1"/>
          <p:cNvSpPr txBox="1"/>
          <p:nvPr/>
        </p:nvSpPr>
        <p:spPr>
          <a:xfrm>
            <a:off x="590550" y="727075"/>
            <a:ext cx="2660015" cy="75120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ko-KR" sz="38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INDEX</a:t>
            </a:r>
          </a:p>
          <a:p>
            <a:pPr algn="ctr">
              <a:defRPr/>
            </a:pPr>
            <a:endParaRPr lang="en-US" sz="50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ru-RU" sz="50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 rot="0">
            <a:off x="1541780" y="1877060"/>
            <a:ext cx="9833610" cy="40239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모델의 개발 목표</a:t>
            </a: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 구성 및 주요 기능 </a:t>
            </a: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Adobe Caslon Pro" charset="0"/>
              <a:ea typeface="Adobe Caslon Pr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결론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향후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개선방향</a:t>
            </a: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팀원의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역할분담</a:t>
            </a: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Adobe Caslon Pro" charset="0"/>
              <a:ea typeface="Adobe Caslon Pro" charset="0"/>
            </a:endParaRPr>
          </a:p>
          <a:p>
            <a:pPr marL="64770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참고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문헌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참고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800" cap="none" spc="100" dirty="0" smtClean="0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사이트</a:t>
            </a:r>
            <a:endParaRPr lang="ko-KR" altLang="en-US" sz="28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1189990" indent="-6477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endParaRPr lang="ko-KR" altLang="en-US" sz="3200" cap="none" dirty="0" smtClean="0" b="0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869315" indent="-86931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endParaRPr lang="ko-KR" altLang="en-US" sz="4400" cap="none" dirty="0" smtClean="0" b="0" strike="noStrike">
              <a:latin typeface="Nixie" charset="0"/>
              <a:ea typeface="Nixie" charset="0"/>
            </a:endParaRPr>
          </a:p>
          <a:p>
            <a:pPr marL="869315" indent="-86931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endParaRPr lang="ko-KR" altLang="en-US" sz="4400" cap="none" dirty="0" smtClean="0" b="0" strike="noStrike">
              <a:latin typeface="Nixie" charset="0"/>
              <a:ea typeface="Nixi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영화예매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" y="1572260"/>
            <a:ext cx="10058400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영화예</a:t>
            </a:r>
            <a:r>
              <a:rPr lang="ko-KR" altLang="en-US" sz="2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매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571625"/>
            <a:ext cx="10058400" cy="44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영화예매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" y="1563370"/>
            <a:ext cx="100584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영화예매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5" y="1451610"/>
            <a:ext cx="10058400" cy="51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예매조회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65" y="1566545"/>
            <a:ext cx="9004300" cy="48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예매취소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30" y="1520825"/>
            <a:ext cx="9431020" cy="49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0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예매취소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45" y="1471930"/>
            <a:ext cx="9521190" cy="50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9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</a:t>
            </a:r>
            <a:r>
              <a:rPr lang="en-US" altLang="ko-KR" sz="20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.</a:t>
            </a:r>
            <a:r>
              <a:rPr lang="ko-KR" altLang="en-US" sz="20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상영시간표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1373505"/>
            <a:ext cx="100584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</a:t>
            </a:r>
            <a:r>
              <a:rPr lang="en-US" altLang="ko-KR" sz="2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.</a:t>
            </a:r>
            <a:r>
              <a:rPr lang="ko-KR" altLang="en-US" sz="2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문의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05" y="1401445"/>
            <a:ext cx="9679305" cy="5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</a:t>
            </a:r>
            <a:r>
              <a:rPr lang="en-US" altLang="ko-KR" sz="2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.</a:t>
            </a:r>
            <a:r>
              <a:rPr lang="ko-KR" altLang="en-US" sz="2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0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문의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45" y="1504950"/>
            <a:ext cx="8399780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>
            <a:off x="423545" y="748030"/>
            <a:ext cx="4239260" cy="6267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모델의 개발 목표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상자 69"/>
          <p:cNvSpPr txBox="1">
            <a:spLocks/>
          </p:cNvSpPr>
          <p:nvPr/>
        </p:nvSpPr>
        <p:spPr>
          <a:xfrm rot="0">
            <a:off x="577215" y="1734185"/>
            <a:ext cx="5605780" cy="6267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모델의</a:t>
            </a:r>
            <a:r>
              <a:rPr lang="en-US" altLang="ko-KR" sz="36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36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개발</a:t>
            </a:r>
            <a:r>
              <a:rPr lang="en-US" altLang="ko-KR" sz="36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36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목표</a:t>
            </a:r>
            <a:endParaRPr lang="ko-KR" altLang="en-US" sz="36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1152525" y="3122295"/>
            <a:ext cx="9743440" cy="2759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spc="100" dirty="0" smtClean="0" b="1" strike="noStrike">
                <a:latin typeface="휴먼명조" charset="0"/>
                <a:ea typeface="휴먼명조" charset="0"/>
              </a:rPr>
              <a:t>영화에 대한 다양하고 상세한 정보 제공</a:t>
            </a:r>
            <a:endParaRPr lang="ko-KR" altLang="en-US" sz="24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spc="100" dirty="0" smtClean="0" b="1" strike="noStrike">
                <a:latin typeface="휴먼명조" charset="0"/>
                <a:ea typeface="휴먼명조" charset="0"/>
              </a:rPr>
              <a:t>쉽고 간편한 영화 예매와 조회, 취소 기능으로 영화 예매의 편리함을 제공</a:t>
            </a:r>
            <a:endParaRPr lang="ko-KR" altLang="en-US" sz="24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spc="100" dirty="0" smtClean="0" b="1" strike="noStrike">
                <a:latin typeface="휴먼명조" charset="0"/>
                <a:ea typeface="휴먼명조" charset="0"/>
              </a:rPr>
              <a:t>게시판을 통한 다양한 영화 관련 의견 교환 가능</a:t>
            </a:r>
            <a:endParaRPr lang="ko-KR" altLang="en-US" sz="24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2" name="Заголовок 71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1. 모델의 개발 목표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4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리뷰추천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05" y="1511935"/>
            <a:ext cx="8803005" cy="44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2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1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2.</a:t>
            </a:r>
            <a:r>
              <a:rPr lang="ko-KR" altLang="en-US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 및 주요 기능</a:t>
            </a:r>
            <a:endParaRPr lang="ko-KR" altLang="en-US" sz="24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en-US" sz="3200" b="1" spc="100" dirty="0">
              <a:latin typeface="Nixie"/>
              <a:ea typeface="Lato"/>
              <a:cs typeface="Poppins SemiBold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시연영상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>
            <a:spLocks/>
          </p:cNvSpPr>
          <p:nvPr/>
        </p:nvSpPr>
        <p:spPr>
          <a:xfrm rot="0">
            <a:off x="2170430" y="3045460"/>
            <a:ext cx="7749540" cy="522604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0563C1"/>
                </a:solidFill>
                <a:latin typeface="Gulim" charset="0"/>
                <a:ea typeface="Gulim" charset="0"/>
                <a:hlinkClick r:id="rId1"/>
              </a:rPr>
              <a:t>https://youtu.be/SbegTlewLGE</a:t>
            </a:r>
            <a:r>
              <a:rPr lang="en-US" altLang="ko-KR" sz="2800" cap="none" dirty="0" smtClean="0" b="0" strike="noStrike">
                <a:latin typeface="Gulim" charset="0"/>
                <a:ea typeface="Gulim" charset="0"/>
              </a:rPr>
              <a:t> </a:t>
            </a:r>
            <a:endParaRPr lang="ko-KR" altLang="en-US" sz="2800" cap="none" dirty="0" smtClean="0" b="0" strike="noStrike"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2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5217795" y="127127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0284"/>
          <p:cNvGrpSpPr/>
          <p:nvPr/>
        </p:nvGrpSpPr>
        <p:grpSpPr>
          <a:xfrm rot="0">
            <a:off x="813435" y="4408170"/>
            <a:ext cx="10246360" cy="1497965"/>
            <a:chOff x="813435" y="4408170"/>
            <a:chExt cx="10246360" cy="1497965"/>
          </a:xfrm>
        </p:grpSpPr>
        <p:sp>
          <p:nvSpPr>
            <p:cNvPr id="20" name="모서리가 둥근 직사각형 10281"/>
            <p:cNvSpPr/>
            <p:nvPr/>
          </p:nvSpPr>
          <p:spPr>
            <a:xfrm>
              <a:off x="1330960" y="4632960"/>
              <a:ext cx="9728835" cy="127317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상영시간표 및 세부 기능 보완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데이터베이스 설계 보완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>
                  <a:solidFill>
                    <a:schemeClr val="tx1"/>
                  </a:solidFill>
                  <a:latin typeface="한컴바탕"/>
                  <a:ea typeface="한컴바탕"/>
                </a:rPr>
                <a:t>MVC</a:t>
              </a: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기반 코드 최적화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1" name="모서리가 둥근 직사각형 10280"/>
            <p:cNvSpPr/>
            <p:nvPr/>
          </p:nvSpPr>
          <p:spPr>
            <a:xfrm>
              <a:off x="813435" y="4408170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개선방향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10284"/>
          <p:cNvGrpSpPr/>
          <p:nvPr/>
        </p:nvGrpSpPr>
        <p:grpSpPr>
          <a:xfrm rot="0">
            <a:off x="831215" y="1639570"/>
            <a:ext cx="10246360" cy="2180590"/>
            <a:chOff x="831215" y="1639570"/>
            <a:chExt cx="10246360" cy="2180590"/>
          </a:xfrm>
        </p:grpSpPr>
        <p:sp>
          <p:nvSpPr>
            <p:cNvPr id="23" name="모서리가 둥근 직사각형 10281"/>
            <p:cNvSpPr/>
            <p:nvPr/>
          </p:nvSpPr>
          <p:spPr>
            <a:xfrm>
              <a:off x="1348740" y="1864360"/>
              <a:ext cx="9728835" cy="19558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>
                  <a:solidFill>
                    <a:schemeClr val="tx1"/>
                  </a:solidFill>
                  <a:latin typeface="한컴바탕"/>
                  <a:ea typeface="한컴바탕"/>
                </a:rPr>
                <a:t>JSP, SERVLET, MYSQL, TOMCAT </a:t>
              </a: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등을 이용하면서 다양한 기능들을 알게 되고 익히게 됨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홈페이지를 구성하면서 고객의 입장과 관리자의 입장을 함께 고려하게 되면서 생각의 범위가  넓어짐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세밀한 기능 구현에 대한 아쉬움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b="1">
                  <a:solidFill>
                    <a:schemeClr val="tx1"/>
                  </a:solidFill>
                  <a:latin typeface="한컴바탕"/>
                  <a:ea typeface="한컴바탕"/>
                </a:rPr>
                <a:t>ELCPLIPSE</a:t>
              </a: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와  </a:t>
              </a:r>
              <a:r>
                <a:rPr lang="en-US" altLang="ko-KR" sz="1600" b="1">
                  <a:solidFill>
                    <a:schemeClr val="tx1"/>
                  </a:solidFill>
                  <a:latin typeface="한컴바탕"/>
                  <a:ea typeface="한컴바탕"/>
                </a:rPr>
                <a:t>MYSQL, TOMCAT</a:t>
              </a:r>
              <a:r>
                <a:rPr lang="ko-KR" altLang="en-US" sz="1600" b="1">
                  <a:solidFill>
                    <a:schemeClr val="tx1"/>
                  </a:solidFill>
                  <a:latin typeface="한컴바탕"/>
                  <a:ea typeface="한컴바탕"/>
                </a:rPr>
                <a:t>을 이용한 영화 예매사이트 구현</a:t>
              </a:r>
              <a:endParaRPr lang="ko-KR" altLang="en-US" sz="1600" b="1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4" name="모서리가 둥근 직사각형 10280"/>
            <p:cNvSpPr/>
            <p:nvPr/>
          </p:nvSpPr>
          <p:spPr>
            <a:xfrm>
              <a:off x="831215" y="1639570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결론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</p:grpSp>
      <p:sp>
        <p:nvSpPr>
          <p:cNvPr id="25" name="Заголовок 1"/>
          <p:cNvSpPr txBox="1"/>
          <p:nvPr/>
        </p:nvSpPr>
        <p:spPr>
          <a:xfrm>
            <a:off x="262890" y="207645"/>
            <a:ext cx="4145915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3.</a:t>
            </a:r>
            <a:r>
              <a:rPr lang="ko-KR" altLang="en-US" sz="2400" b="1" i="1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결론 및 향후 개선방향</a:t>
            </a:r>
            <a:endParaRPr lang="ko-KR" altLang="en-US" sz="2400" b="1" i="1" spc="10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ru-RU" sz="2400" b="1" spc="100">
              <a:latin typeface="Nixie"/>
              <a:ea typeface="Lato"/>
              <a:cs typeface="Poppins Semi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결론 및 개선방향</a:t>
            </a:r>
            <a:endParaRPr lang="ko-KR" altLang="en-US" sz="2000" b="1" spc="10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5080" y="-9525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0284"/>
          <p:cNvGrpSpPr/>
          <p:nvPr/>
        </p:nvGrpSpPr>
        <p:grpSpPr>
          <a:xfrm>
            <a:off x="813435" y="3819525"/>
            <a:ext cx="10246360" cy="1497965"/>
            <a:chOff x="813435" y="3819525"/>
            <a:chExt cx="10246360" cy="1497965"/>
          </a:xfrm>
        </p:grpSpPr>
        <p:sp>
          <p:nvSpPr>
            <p:cNvPr id="20" name="모서리가 둥근 직사각형 10281"/>
            <p:cNvSpPr/>
            <p:nvPr/>
          </p:nvSpPr>
          <p:spPr>
            <a:xfrm>
              <a:off x="1330960" y="4044315"/>
              <a:ext cx="9728835" cy="127317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홈페이지 틀 및 디자인 작성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영화 정보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상세정보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문의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리뷰 페이지 등 구현 </a:t>
              </a:r>
              <a:endParaRPr lang="ko-KR" altLang="en-US" sz="1600" b="1" dirty="0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1" name="모서리가 둥근 직사각형 10280"/>
            <p:cNvSpPr/>
            <p:nvPr/>
          </p:nvSpPr>
          <p:spPr>
            <a:xfrm>
              <a:off x="813435" y="3819525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서정호</a:t>
              </a:r>
            </a:p>
          </p:txBody>
        </p:sp>
      </p:grpSp>
      <p:grpSp>
        <p:nvGrpSpPr>
          <p:cNvPr id="22" name="그룹 10284"/>
          <p:cNvGrpSpPr/>
          <p:nvPr/>
        </p:nvGrpSpPr>
        <p:grpSpPr>
          <a:xfrm>
            <a:off x="831215" y="1654810"/>
            <a:ext cx="10246360" cy="1497965"/>
            <a:chOff x="831215" y="1654810"/>
            <a:chExt cx="10246360" cy="1497965"/>
          </a:xfrm>
        </p:grpSpPr>
        <p:sp>
          <p:nvSpPr>
            <p:cNvPr id="23" name="모서리가 둥근 직사각형 10281"/>
            <p:cNvSpPr/>
            <p:nvPr/>
          </p:nvSpPr>
          <p:spPr>
            <a:xfrm>
              <a:off x="1348740" y="1879600"/>
              <a:ext cx="9728835" cy="127317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홈페이지 틀 및 디자인 작성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한컴바탕"/>
                  <a:ea typeface="한컴바탕"/>
                </a:rPr>
                <a:t>메인페이지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예매페이지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예매 조회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취소 등 구현 </a:t>
              </a:r>
              <a:endParaRPr lang="ko-KR" altLang="en-US" sz="1600" b="1" dirty="0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4" name="모서리가 둥근 직사각형 10280"/>
            <p:cNvSpPr/>
            <p:nvPr/>
          </p:nvSpPr>
          <p:spPr>
            <a:xfrm>
              <a:off x="831215" y="1654810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tx1"/>
                  </a:solidFill>
                </a:rPr>
                <a:t>박수용</a:t>
              </a:r>
            </a:p>
          </p:txBody>
        </p:sp>
      </p:grpSp>
      <p:sp>
        <p:nvSpPr>
          <p:cNvPr id="25" name="Заголовок 1"/>
          <p:cNvSpPr txBox="1"/>
          <p:nvPr/>
        </p:nvSpPr>
        <p:spPr>
          <a:xfrm>
            <a:off x="262890" y="207645"/>
            <a:ext cx="39598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4</a:t>
            </a:r>
            <a:r>
              <a:rPr lang="en-US" altLang="ko-KR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.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팀원의 역할분담</a:t>
            </a:r>
            <a:endParaRPr lang="ko-KR" altLang="en-US" sz="2400" b="1" i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  <a:p>
            <a:pPr algn="ctr">
              <a:defRPr/>
            </a:pPr>
            <a:endParaRPr lang="en-US" sz="24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ru-RU" sz="2400" b="1" spc="100" dirty="0">
              <a:latin typeface="Nixie"/>
              <a:ea typeface="Lato"/>
              <a:cs typeface="Poppins Semi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역할분담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4772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5080" y="-9525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0284"/>
          <p:cNvGrpSpPr/>
          <p:nvPr/>
        </p:nvGrpSpPr>
        <p:grpSpPr>
          <a:xfrm>
            <a:off x="813435" y="3819525"/>
            <a:ext cx="10246360" cy="1497965"/>
            <a:chOff x="813435" y="3819525"/>
            <a:chExt cx="10246360" cy="1497965"/>
          </a:xfrm>
        </p:grpSpPr>
        <p:sp>
          <p:nvSpPr>
            <p:cNvPr id="20" name="모서리가 둥근 직사각형 10281"/>
            <p:cNvSpPr/>
            <p:nvPr/>
          </p:nvSpPr>
          <p:spPr>
            <a:xfrm>
              <a:off x="1330960" y="4044315"/>
              <a:ext cx="9728835" cy="127317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Bootstrap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 –  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https://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getbootstrap.com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디자인 구성 참</a:t>
              </a:r>
              <a:r>
                <a:rPr lang="ko-KR" altLang="en-US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고</a:t>
              </a:r>
              <a:endParaRPr lang="en-US" altLang="ko-KR" sz="1600" b="1" dirty="0" smtClean="0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defRPr/>
              </a:pPr>
              <a:r>
                <a:rPr lang="en-US" altLang="ko-KR" sz="1600" b="1" dirty="0" err="1" smtClean="0">
                  <a:solidFill>
                    <a:schemeClr val="tx1"/>
                  </a:solidFill>
                  <a:latin typeface="한컴바탕"/>
                  <a:ea typeface="한컴바탕"/>
                </a:rPr>
                <a:t>Bootsnipp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–  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https://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bootsnipp.com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디자인 구성 참고</a:t>
              </a:r>
              <a:endParaRPr lang="en-US" altLang="ko-KR" sz="1600" b="1" dirty="0" smtClean="0">
                <a:solidFill>
                  <a:schemeClr val="tx1"/>
                </a:solidFill>
                <a:latin typeface="한컴바탕"/>
                <a:ea typeface="한컴바탕"/>
              </a:endParaRPr>
            </a:p>
            <a:p>
              <a:pPr algn="ctr"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Start Bootstrap - </a:t>
              </a:r>
              <a:r>
                <a:rPr lang="en-US" altLang="ko-KR" sz="1600" b="1" dirty="0">
                  <a:solidFill>
                    <a:schemeClr val="tx1"/>
                  </a:solidFill>
                  <a:latin typeface="한컴바탕"/>
                  <a:ea typeface="한컴바탕"/>
                </a:rPr>
                <a:t>https://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startbootstrap.com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템플릿 참고</a:t>
              </a:r>
              <a:endParaRPr lang="en-US" altLang="ko-KR" sz="1600" b="1" dirty="0" smtClean="0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1" name="모서리가 둥근 직사각형 10280"/>
            <p:cNvSpPr/>
            <p:nvPr/>
          </p:nvSpPr>
          <p:spPr>
            <a:xfrm>
              <a:off x="813435" y="3819525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 dirty="0" smtClean="0">
                  <a:solidFill>
                    <a:schemeClr val="tx1"/>
                  </a:solidFill>
                </a:rPr>
                <a:t>참고사이트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10284"/>
          <p:cNvGrpSpPr/>
          <p:nvPr/>
        </p:nvGrpSpPr>
        <p:grpSpPr>
          <a:xfrm>
            <a:off x="831215" y="1654810"/>
            <a:ext cx="10246360" cy="1497965"/>
            <a:chOff x="831215" y="1654810"/>
            <a:chExt cx="10246360" cy="1497965"/>
          </a:xfrm>
        </p:grpSpPr>
        <p:sp>
          <p:nvSpPr>
            <p:cNvPr id="23" name="모서리가 둥근 직사각형 10281"/>
            <p:cNvSpPr/>
            <p:nvPr/>
          </p:nvSpPr>
          <p:spPr>
            <a:xfrm>
              <a:off x="1348740" y="1879600"/>
              <a:ext cx="9728835" cy="127317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교재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-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엄진영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2014,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자바 웹 개발 워크북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한컴바탕"/>
                  <a:ea typeface="한컴바탕"/>
                </a:rPr>
                <a:t>, 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한컴바탕"/>
                  <a:ea typeface="한컴바탕"/>
                </a:rPr>
                <a:t>프리렉</a:t>
              </a:r>
              <a:endParaRPr lang="ko-KR" altLang="en-US" sz="1600" b="1" dirty="0">
                <a:solidFill>
                  <a:schemeClr val="tx1"/>
                </a:solidFill>
                <a:latin typeface="한컴바탕"/>
                <a:ea typeface="한컴바탕"/>
              </a:endParaRPr>
            </a:p>
          </p:txBody>
        </p:sp>
        <p:sp>
          <p:nvSpPr>
            <p:cNvPr id="24" name="모서리가 둥근 직사각형 10280"/>
            <p:cNvSpPr/>
            <p:nvPr/>
          </p:nvSpPr>
          <p:spPr>
            <a:xfrm>
              <a:off x="831215" y="1654810"/>
              <a:ext cx="2277110" cy="59944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b="1" dirty="0" smtClean="0">
                  <a:solidFill>
                    <a:schemeClr val="tx1"/>
                  </a:solidFill>
                </a:rPr>
                <a:t>참고문헌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Заголовок 1"/>
          <p:cNvSpPr txBox="1"/>
          <p:nvPr/>
        </p:nvSpPr>
        <p:spPr>
          <a:xfrm>
            <a:off x="262890" y="207645"/>
            <a:ext cx="4696460" cy="472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4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5</a:t>
            </a:r>
            <a:r>
              <a:rPr lang="en-US" altLang="ko-KR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.</a:t>
            </a:r>
            <a:r>
              <a:rPr lang="ko-KR" altLang="en-US" sz="2400" b="1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 참고문헌 및 사이트</a:t>
            </a:r>
            <a:endParaRPr lang="en-US" sz="2400" b="1" spc="100" dirty="0">
              <a:latin typeface="Nixie"/>
              <a:ea typeface="Lato"/>
              <a:cs typeface="Poppins SemiBold"/>
            </a:endParaRPr>
          </a:p>
          <a:p>
            <a:pPr algn="ctr">
              <a:defRPr/>
            </a:pPr>
            <a:endParaRPr lang="ru-RU" sz="2400" b="1" spc="100" dirty="0">
              <a:latin typeface="Nixie"/>
              <a:ea typeface="Lato"/>
              <a:cs typeface="Poppins Semi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참고문헌 및 참고사이트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584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Заголовок 1"/>
          <p:cNvSpPr txBox="1"/>
          <p:nvPr/>
        </p:nvSpPr>
        <p:spPr>
          <a:xfrm>
            <a:off x="3216275" y="3259455"/>
            <a:ext cx="5759450" cy="6572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800" b="0" spc="100">
                <a:latin typeface="Poppins SemiBold"/>
                <a:ea typeface="Lato"/>
                <a:cs typeface="Poppins SemiBold"/>
              </a:rPr>
              <a:t>THANK YOU</a:t>
            </a:r>
            <a:r>
              <a:rPr lang="en-US" altLang="ko-KR" sz="4800" b="0" spc="100">
                <a:latin typeface="Poppins SemiBold"/>
                <a:ea typeface="Lato"/>
                <a:cs typeface="Poppins SemiBold"/>
              </a:rPr>
              <a:t>!</a:t>
            </a:r>
          </a:p>
        </p:txBody>
      </p:sp>
      <p:sp>
        <p:nvSpPr>
          <p:cNvPr id="6" name="Подзаголовок 2"/>
          <p:cNvSpPr txBox="1"/>
          <p:nvPr/>
        </p:nvSpPr>
        <p:spPr>
          <a:xfrm>
            <a:off x="4117975" y="3820795"/>
            <a:ext cx="3955415" cy="3752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  <a:defRPr/>
            </a:pPr>
            <a:endParaRPr lang="en-US" sz="1200" i="1">
              <a:latin typeface="Poppins SemiBold"/>
              <a:ea typeface="Linux Libertine"/>
              <a:cs typeface="Poppi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0.5000,1; 1,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/>
      <p:bldP spid="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-5080" y="-9525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8517890" y="2110740"/>
            <a:ext cx="2345690" cy="4705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500" cap="none" dirty="0" smtClean="0" b="1" strike="noStrike">
              <a:latin typeface="Nixie" charset="0"/>
              <a:ea typeface="Nixie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500" cap="none" dirty="0" smtClean="0" b="1" strike="noStrike">
              <a:latin typeface="Lato" charset="0"/>
              <a:ea typeface="Lato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93520" y="2578100"/>
            <a:ext cx="1913255" cy="1644015"/>
          </a:xfrm>
          <a:prstGeom prst="rect"/>
          <a:noFill/>
        </p:spPr>
      </p:pic>
      <p:sp>
        <p:nvSpPr>
          <p:cNvPr id="63" name="텍스트 상자 62"/>
          <p:cNvSpPr txBox="1">
            <a:spLocks/>
          </p:cNvSpPr>
          <p:nvPr/>
        </p:nvSpPr>
        <p:spPr>
          <a:xfrm rot="0">
            <a:off x="3964940" y="2862580"/>
            <a:ext cx="1094105" cy="8147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7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+ </a:t>
            </a:r>
            <a:endParaRPr lang="ko-KR" altLang="en-US" sz="47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Adobe Caslon Pro" charset="0"/>
              <a:ea typeface="Adobe Caslon Pr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7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 rot="0">
            <a:off x="7688580" y="2858770"/>
            <a:ext cx="1094105" cy="8147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7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+ </a:t>
            </a:r>
            <a:endParaRPr lang="ko-KR" altLang="en-US" sz="47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Adobe Caslon Pro" charset="0"/>
              <a:ea typeface="Adobe Caslon Pr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7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1402080" y="1759585"/>
            <a:ext cx="2090420" cy="4857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클라이언트</a:t>
            </a:r>
            <a:endParaRPr lang="ko-KR" altLang="en-US" sz="25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504815" y="1729740"/>
            <a:ext cx="2090420" cy="4857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서버</a:t>
            </a:r>
            <a:endParaRPr lang="ko-KR" altLang="en-US" sz="25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8740140" y="1828165"/>
            <a:ext cx="2847340" cy="4857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데이터베이스</a:t>
            </a:r>
            <a:endParaRPr lang="ko-KR" altLang="en-US" sz="25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75300" y="2216150"/>
            <a:ext cx="1963420" cy="2804160"/>
          </a:xfrm>
          <a:prstGeom prst="rect"/>
          <a:noFill/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87130" y="2393950"/>
            <a:ext cx="2942590" cy="2077085"/>
          </a:xfrm>
          <a:prstGeom prst="rect"/>
          <a:noFill/>
        </p:spPr>
      </p:pic>
      <p:sp>
        <p:nvSpPr>
          <p:cNvPr id="70" name="Заголовок 69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635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 rot="0">
            <a:off x="423545" y="679450"/>
            <a:ext cx="4239260" cy="6267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68"/>
          <p:cNvSpPr txBox="1">
            <a:spLocks/>
          </p:cNvSpPr>
          <p:nvPr/>
        </p:nvSpPr>
        <p:spPr>
          <a:xfrm rot="0">
            <a:off x="704850" y="1370965"/>
            <a:ext cx="560514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부트 스트랩이란?</a:t>
            </a:r>
            <a:endParaRPr lang="ko-KR" altLang="en-US" sz="3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979170" y="5758815"/>
            <a:ext cx="1096454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222222"/>
                </a:solidFill>
                <a:latin typeface="Arial" charset="0"/>
                <a:ea typeface="&quot;Apple SD Gothic Neo&quot;" charset="0"/>
              </a:rPr>
              <a:t>사이트를 쉽게 만들 수 있게 도와주는 HTML, CSS, JS 프레임워크이다. 하나의 CSS 로 휴대폰, 태블릿, 데스크탑까지 다양한 기기에서 작동</a:t>
            </a:r>
            <a:r>
              <a:rPr lang="en-US" altLang="ko-KR" sz="1600" cap="none" dirty="0" smtClean="0" b="0" strike="noStrike">
                <a:solidFill>
                  <a:srgbClr val="222222"/>
                </a:solidFill>
                <a:latin typeface="&amp;quot" charset="0"/>
                <a:ea typeface="&amp;quot" charset="0"/>
              </a:rPr>
              <a:t>하며 다양한 기능을 제공하여 사용자가 쉽게 웹사이트를 제작, 유지, 보수할 수 있도록 도와준다.</a:t>
            </a:r>
            <a:endParaRPr lang="ko-KR" altLang="en-US" sz="16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cap="none" dirty="0" smtClean="0" b="1" strike="noStrike">
              <a:latin typeface="Lato" charset="0"/>
              <a:ea typeface="Lato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62325" y="2135505"/>
            <a:ext cx="5519420" cy="3160395"/>
          </a:xfrm>
          <a:prstGeom prst="rect"/>
          <a:noFill/>
        </p:spPr>
      </p:pic>
      <p:sp>
        <p:nvSpPr>
          <p:cNvPr id="73" name="Заголовок 72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74" name="Заголовок 73"/>
          <p:cNvSpPr txBox="1">
            <a:spLocks/>
          </p:cNvSpPr>
          <p:nvPr/>
        </p:nvSpPr>
        <p:spPr>
          <a:xfrm rot="0">
            <a:off x="423545" y="748030"/>
            <a:ext cx="4239260" cy="62674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부트스트랩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>
            <a:off x="423545" y="748030"/>
            <a:ext cx="4239260" cy="6267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부트 스트랩의 장점과 단점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67"/>
          <p:cNvSpPr txBox="1">
            <a:spLocks/>
          </p:cNvSpPr>
          <p:nvPr/>
        </p:nvSpPr>
        <p:spPr>
          <a:xfrm rot="0">
            <a:off x="1264285" y="2173605"/>
            <a:ext cx="9184640" cy="16097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spc="100" dirty="0" smtClean="0" b="1" strike="noStrike">
                <a:latin typeface="휴먼명조" charset="0"/>
                <a:ea typeface="휴먼명조" charset="0"/>
              </a:rPr>
              <a:t>쉽게 반응형 웹 제작 가능</a:t>
            </a: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spc="100" dirty="0" smtClean="0" b="1" strike="noStrike">
                <a:latin typeface="휴먼명조" charset="0"/>
                <a:ea typeface="휴먼명조" charset="0"/>
              </a:rPr>
              <a:t>상대적으로 적은 시간투자로 어느 정도 보장된 퀄리티의 웹 페이지 제작 가능</a:t>
            </a: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704850" y="1370965"/>
            <a:ext cx="560514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부트 스트랩의 장점</a:t>
            </a:r>
            <a:endParaRPr lang="ko-KR" altLang="en-US" sz="3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714375" y="4014470"/>
            <a:ext cx="560514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부트 스트랩의 단점</a:t>
            </a:r>
            <a:endParaRPr lang="ko-KR" altLang="en-US" sz="3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1264285" y="4956810"/>
            <a:ext cx="9184640" cy="1181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spc="100" dirty="0" smtClean="0" b="1" strike="noStrike">
                <a:latin typeface="휴먼명조" charset="0"/>
                <a:ea typeface="휴먼명조" charset="0"/>
              </a:rPr>
              <a:t>개성이 부족해 보일 수 있다.</a:t>
            </a: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spc="100" dirty="0" smtClean="0" b="1" strike="noStrike">
                <a:latin typeface="휴먼명조" charset="0"/>
                <a:ea typeface="휴먼명조" charset="0"/>
              </a:rPr>
              <a:t>부트스트랩을 사용하지 않은 사이트보다 상대적으로 무겁다.</a:t>
            </a: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휴먼명조" charset="0"/>
              <a:ea typeface="휴먼명조" charset="0"/>
            </a:endParaRPr>
          </a:p>
          <a:p>
            <a:pPr marL="356870" indent="-35687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1" strike="noStrike">
              <a:latin typeface="Lato" charset="0"/>
              <a:ea typeface="Lato" charset="0"/>
            </a:endParaRPr>
          </a:p>
        </p:txBody>
      </p:sp>
      <p:sp>
        <p:nvSpPr>
          <p:cNvPr id="72" name="Заголовок 71"/>
          <p:cNvSpPr txBox="1">
            <a:spLocks/>
          </p:cNvSpPr>
          <p:nvPr/>
        </p:nvSpPr>
        <p:spPr>
          <a:xfrm rot="0">
            <a:off x="262890" y="207645"/>
            <a:ext cx="4722495" cy="47307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араллелограмм 17"/>
          <p:cNvSpPr/>
          <p:nvPr/>
        </p:nvSpPr>
        <p:spPr>
          <a:xfrm>
            <a:off x="-400050" y="-15240"/>
            <a:ext cx="5385435" cy="687324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Заголовок 1"/>
          <p:cNvSpPr txBox="1"/>
          <p:nvPr/>
        </p:nvSpPr>
        <p:spPr>
          <a:xfrm>
            <a:off x="262890" y="207645"/>
            <a:ext cx="4722495" cy="47307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1"/>
          <p:cNvSpPr txBox="1"/>
          <p:nvPr/>
        </p:nvSpPr>
        <p:spPr>
          <a:xfrm>
            <a:off x="423545" y="748030"/>
            <a:ext cx="4237990" cy="625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8400" indent="-428400">
              <a:buFont typeface="Wingdings"/>
              <a:buChar char="v"/>
              <a:defRPr/>
            </a:pPr>
            <a:r>
              <a:rPr lang="ko-KR" altLang="en-US" sz="20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/>
                <a:ea typeface="Lato"/>
                <a:cs typeface="Poppins SemiBold"/>
              </a:rPr>
              <a:t>홈페이지 구성</a:t>
            </a:r>
            <a:endParaRPr lang="ko-KR" altLang="en-US" sz="2000" b="1" spc="100" dirty="0">
              <a:solidFill>
                <a:schemeClr val="tx1">
                  <a:lumMod val="85000"/>
                  <a:lumOff val="15000"/>
                </a:schemeClr>
              </a:solidFill>
              <a:latin typeface="Adobe Caslon Pro"/>
              <a:ea typeface="Lato"/>
              <a:cs typeface="Poppins SemiBold"/>
            </a:endParaRPr>
          </a:p>
        </p:txBody>
      </p:sp>
      <p:graphicFrame>
        <p:nvGraphicFramePr>
          <p:cNvPr id="22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03227"/>
              </p:ext>
            </p:extLst>
          </p:nvPr>
        </p:nvGraphicFramePr>
        <p:xfrm>
          <a:off x="988876" y="1623327"/>
          <a:ext cx="10534113" cy="4288312"/>
        </p:xfrm>
        <a:graphic>
          <a:graphicData uri="http://schemas.openxmlformats.org/drawingml/2006/table">
            <a:tbl>
              <a:tblPr/>
              <a:tblGrid>
                <a:gridCol w="1979049"/>
                <a:gridCol w="8555064"/>
              </a:tblGrid>
              <a:tr h="3129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화면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설명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메인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"/>
                        <a:ea typeface="굴림" charset="-127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 예매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취소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정보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문의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회원가입 등 여러 가지 시스템 이용 메뉴가 명시되는 기본적인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영화정보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/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상세정보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영화에 대한 정보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상세정보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(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영화명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개봉일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등장인물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간단 줄거리 등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)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를 확인할 수 있는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영화예매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회원이 원하는 영화를 예매할 수 있는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예매조회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회원이 예매한 영화를 조회하고 예매내용을 제공하는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0" spc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예매취소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"/>
                        <a:ea typeface="굴림" charset="-127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회원이 예매한 영화를 취소할 수 있는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문의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"/>
                        <a:ea typeface="굴림" charset="-127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요청사항이나 예매관련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영화에 대한 문의를 할 수 있는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회원가입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"/>
                        <a:ea typeface="굴림" charset="-127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사용자가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로그인을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 하기 위해 등록해야 하는 각종 개인정보를 입력하는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94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아이디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</a:rPr>
                        <a:t>/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비밀번호 찾기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Lato"/>
                          <a:ea typeface="함초롬바탕"/>
                        </a:rPr>
                        <a:t>사용자가 아이디 또는 비밀번호를 분실하였을 때 찾을 수 있도록 하는 화면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Lato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62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리뷰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추천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"/>
                        <a:ea typeface="굴림" charset="-127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Verdana" pitchFamily="34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"/>
                          <a:ea typeface="굴림" charset="-127"/>
                        </a:rPr>
                        <a:t>영화에 대한 추천 및 리뷰를 작성할 수 있도록 하는 화면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3" name="직선 연결선 22"/>
          <p:cNvCxnSpPr/>
          <p:nvPr/>
        </p:nvCxnSpPr>
        <p:spPr>
          <a:xfrm flipV="1">
            <a:off x="524510" y="1160145"/>
            <a:ext cx="11122025" cy="787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6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>
            <a:off x="262890" y="207645"/>
            <a:ext cx="4723130" cy="473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 rot="0">
            <a:off x="423545" y="739140"/>
            <a:ext cx="423862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영화를부탁해 전체 DB 테이블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표 67"/>
          <p:cNvGraphicFramePr>
            <a:graphicFrameLocks noGrp="1"/>
          </p:cNvGraphicFramePr>
          <p:nvPr/>
        </p:nvGraphicFramePr>
        <p:xfrm>
          <a:off x="2879090" y="1513205"/>
          <a:ext cx="6374130" cy="46126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187065"/>
                <a:gridCol w="3187065"/>
              </a:tblGrid>
              <a:tr h="566420">
                <a:tc>
                  <a:txBody>
                    <a:bodyPr/>
                    <a:lstStyle/>
                    <a:p>
                      <a:pPr marL="0" indent="0" algn="ctr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1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테이블명</a:t>
                      </a:r>
                      <a:endParaRPr lang="ko-KR" altLang="en-US" sz="1400" kern="1200" dirty="0" smtClean="0" cap="none" b="1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1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테이블</a:t>
                      </a:r>
                      <a:r>
                        <a:rPr lang="en-US" altLang="ko-KR" sz="1400" kern="1200" cap="none" dirty="0" smtClean="0" b="1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 </a:t>
                      </a:r>
                      <a:r>
                        <a:rPr lang="en-US" altLang="ko-KR" sz="1400" kern="1200" cap="none" dirty="0" smtClean="0" b="1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설명</a:t>
                      </a:r>
                      <a:endParaRPr lang="ko-KR" altLang="en-US" sz="1400" kern="1200" dirty="0" smtClean="0" cap="none" b="1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A"/>
                    </a:solidFill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MEMBERS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회원관리 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MOVIE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영화정보</a:t>
                      </a: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 </a:t>
                      </a: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MOVIEDAETAILS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영화상세정보 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MOVIETHEATERS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영화관</a:t>
                      </a: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 </a:t>
                      </a: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RESERVATIONLIST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예매목록 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INQUIRY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문의 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Verdana" charset="0"/>
                          <a:ea typeface="Verdana" charset="0"/>
                        </a:rPr>
                        <a:t>REVIEW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Verdana" charset="0"/>
                        <a:ea typeface="Verdana" charset="0"/>
                      </a:endParaRPr>
                    </a:p>
                  </a:txBody>
                  <a:tcPr marL="91440" marR="91440" marT="45720" marB="4572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cap="none" dirty="0" smtClean="0" b="0" strike="noStrike">
                          <a:solidFill>
                            <a:srgbClr val="000000"/>
                          </a:solidFill>
                          <a:latin typeface="굴림" charset="0"/>
                          <a:ea typeface="굴림" charset="0"/>
                        </a:rPr>
                        <a:t>리뷰 테이블</a:t>
                      </a:r>
                      <a:endParaRPr lang="ko-KR" altLang="en-US" sz="1400" kern="1200" dirty="0" smtClean="0" cap="none" b="0" strike="noStrike">
                        <a:solidFill>
                          <a:srgbClr val="000000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>
            <a:spLocks/>
          </p:cNvSpPr>
          <p:nvPr/>
        </p:nvSpPr>
        <p:spPr>
          <a:xfrm rot="0">
            <a:off x="0" y="1160145"/>
            <a:ext cx="6458585" cy="5712460"/>
          </a:xfrm>
          <a:custGeom>
            <a:gdLst>
              <a:gd fmla="*/ 0 w 6458247" name="TX0"/>
              <a:gd fmla="*/ 5697940 h 5711589" name="TY0"/>
              <a:gd fmla="*/ 0 w 6458247" name="TX1"/>
              <a:gd fmla="*/ 0 h 5711589" name="TY1"/>
              <a:gd fmla="*/ 6458246 w 6458247" name="TX2"/>
              <a:gd fmla="*/ 5711588 h 5711589" name="TY2"/>
              <a:gd fmla="*/ 0 w 6458247" name="TX3"/>
              <a:gd fmla="*/ 5697940 h 571158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458247" h="5711589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  <p:sp>
        <p:nvSpPr>
          <p:cNvPr id="12" name="Параллелограмм 11"/>
          <p:cNvSpPr>
            <a:spLocks/>
          </p:cNvSpPr>
          <p:nvPr/>
        </p:nvSpPr>
        <p:spPr>
          <a:xfrm rot="0">
            <a:off x="-400050" y="-15240"/>
            <a:ext cx="5386070" cy="6873875"/>
          </a:xfrm>
          <a:custGeom>
            <a:gdLst>
              <a:gd fmla="*/ 24168 w 5385193" name="TX0"/>
              <a:gd fmla="*/ 6872928 h 6872929" name="TY0"/>
              <a:gd fmla="*/ 0 w 5385193" name="TX1"/>
              <a:gd fmla="*/ 0 h 6872929" name="TY1"/>
              <a:gd fmla="*/ 5385192 w 5385193" name="TX2"/>
              <a:gd fmla="*/ 0 h 6872929" name="TY2"/>
              <a:gd fmla="*/ 2633462 w 5385193" name="TX3"/>
              <a:gd fmla="*/ 6871648 h 6872929" name="TY3"/>
              <a:gd fmla="*/ 24168 w 5385193" name="TX4"/>
              <a:gd fmla="*/ 6872928 h 6872929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3" h="6872929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392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Заголовок 53"/>
          <p:cNvSpPr txBox="1">
            <a:spLocks/>
          </p:cNvSpPr>
          <p:nvPr/>
        </p:nvSpPr>
        <p:spPr>
          <a:xfrm>
            <a:off x="262890" y="207645"/>
            <a:ext cx="4723130" cy="473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2.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홈페이지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구성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및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주요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charset="0"/>
                <a:ea typeface="Adobe Caslon Pro" charset="0"/>
              </a:rPr>
              <a:t> </a:t>
            </a:r>
            <a:r>
              <a:rPr lang="en-US" altLang="ko-KR" sz="2400" cap="none" spc="100" dirty="0" smtClean="0" i="1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기능</a:t>
            </a:r>
            <a:endParaRPr lang="ko-KR" altLang="en-US" sz="2400" cap="none" dirty="0" smtClean="0" i="1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1" strike="noStrike">
              <a:latin typeface="Nixie" charset="0"/>
              <a:ea typeface="Nixie" charset="0"/>
            </a:endParaRPr>
          </a:p>
        </p:txBody>
      </p:sp>
      <p:sp>
        <p:nvSpPr>
          <p:cNvPr id="67" name="Заголовок 66"/>
          <p:cNvSpPr txBox="1">
            <a:spLocks/>
          </p:cNvSpPr>
          <p:nvPr/>
        </p:nvSpPr>
        <p:spPr>
          <a:xfrm rot="0">
            <a:off x="423545" y="739140"/>
            <a:ext cx="4238625" cy="6261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428625" indent="-428625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v"/>
            </a:pPr>
            <a:r>
              <a:rPr lang="en-US" altLang="ko-KR" sz="2000" cap="none" spc="100" dirty="0" smtClean="0" b="1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Lato" charset="0"/>
              </a:rPr>
              <a:t>영화를부탁해 전체 DB 테이블</a:t>
            </a:r>
            <a:endParaRPr lang="ko-KR" altLang="en-US" sz="2000" cap="none" dirty="0" smtClean="0" b="1" strike="noStrike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Lato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0" flipV="1">
            <a:off x="524510" y="1160145"/>
            <a:ext cx="11122660" cy="79375"/>
          </a:xfrm>
          <a:prstGeom prst="line"/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67"/>
          <p:cNvSpPr txBox="1">
            <a:spLocks/>
          </p:cNvSpPr>
          <p:nvPr>
            <p:ph type="body" idx="1"/>
          </p:nvPr>
        </p:nvSpPr>
        <p:spPr>
          <a:xfrm rot="0">
            <a:off x="4664710" y="1557020"/>
            <a:ext cx="3260725" cy="3829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343535" indent="-343535" algn="l" fontAlgn="auto" defTabSz="91440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CEAAC"/>
              </a:buClr>
              <a:buFont typeface="Wingdings"/>
              <a:buChar char="n"/>
            </a:pP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Verdana" charset="0"/>
                <a:ea typeface="Verdana" charset="0"/>
              </a:rPr>
              <a:t>MEMBERS </a:t>
            </a:r>
            <a:r>
              <a:rPr lang="en-US" altLang="ko-KR" sz="1600" cap="none" dirty="0" smtClean="0" b="1" strike="noStrike">
                <a:solidFill>
                  <a:srgbClr val="000000"/>
                </a:solidFill>
                <a:latin typeface="굴림" charset="0"/>
                <a:ea typeface="굴림" charset="0"/>
              </a:rPr>
              <a:t>테이블</a:t>
            </a:r>
            <a:endParaRPr lang="ko-KR" altLang="en-US" sz="1600" cap="none" dirty="0" smtClean="0" b="1" strike="noStrike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3413760" y="2419350"/>
          <a:ext cx="5164455" cy="386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620"/>
                <a:gridCol w="2235835"/>
              </a:tblGrid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컬럼명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userId varchar(20)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userPassword varchar(20)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비밀번호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userName varchar(10)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userSex varchar(10)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userBirthday int(32)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생년월일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userAddress varchar(50) 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주소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4894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userPhoneNumber int(64)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휴대폰번호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userEmail varchar(30)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이메일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diakov.net</ep:Company>
  <ep:Words>830</ep:Words>
  <ep:PresentationFormat/>
  <ep:Paragraphs>100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ep:HeadingPairs>
  <ep:TitlesOfParts>
    <vt:vector size="37" baseType="lpstr">
      <vt:lpstr>Специальное оформление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DELIGHT</dc:creator>
  <cp:lastModifiedBy>서정호</cp:lastModifiedBy>
  <dcterms:modified xsi:type="dcterms:W3CDTF">2018-12-19T12:55:14.424</dcterms:modified>
  <cp:revision>4</cp:revision>
  <dc:title>Презентация PowerPoint</dc:title>
  <cp:version>0906.0100.01</cp:version>
</cp:coreProperties>
</file>